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1AF82-08AE-4089-864F-9BEAAC7C3D2F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3B6F8-4B79-443D-9FD9-B23D0FC0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71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93ebd0e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593ebd0e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93ebd0e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593ebd0e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3ebd0e8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593ebd0e8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6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6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2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0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1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0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3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02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68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70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9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6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96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2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0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07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1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26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17919-61A6-46D4-9FEA-5F3D6373749E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12B16-6D64-4DF2-B0BC-C3FEDB782A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D194-B20B-429A-B6CD-7B3FD7216A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C3373-3E0A-4AE2-A205-02338DD49E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6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179967"/>
            <a:ext cx="8520600" cy="1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Al-Farabi Kazakh National University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ru" sz="2200">
                <a:latin typeface="Times New Roman"/>
                <a:ea typeface="Times New Roman"/>
                <a:cs typeface="Times New Roman"/>
                <a:sym typeface="Times New Roman"/>
              </a:rPr>
              <a:t>Higher School of Medicine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3066800"/>
            <a:ext cx="8520600" cy="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Intracellular </a:t>
            </a:r>
            <a:r>
              <a:rPr lang="en-US" sz="3000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signalling</a:t>
            </a:r>
            <a:endParaRPr sz="3000" b="1" dirty="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5114972"/>
            <a:ext cx="51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Lecturer: PhD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Pinsky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Ilya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Vladimirovich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4" t="33540" r="28402" b="6529"/>
          <a:stretch/>
        </p:blipFill>
        <p:spPr bwMode="auto">
          <a:xfrm>
            <a:off x="467544" y="332656"/>
            <a:ext cx="8352928" cy="607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t="30378" r="28324" b="34811"/>
          <a:stretch/>
        </p:blipFill>
        <p:spPr bwMode="auto">
          <a:xfrm>
            <a:off x="323528" y="836712"/>
            <a:ext cx="849694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7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1" t="35876" r="26237" b="26048"/>
          <a:stretch/>
        </p:blipFill>
        <p:spPr bwMode="auto">
          <a:xfrm>
            <a:off x="395536" y="1199190"/>
            <a:ext cx="8597635" cy="38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41237" r="26314" b="33608"/>
          <a:stretch/>
        </p:blipFill>
        <p:spPr bwMode="auto">
          <a:xfrm>
            <a:off x="179512" y="1772816"/>
            <a:ext cx="8804233" cy="278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5333" r="30726" b="10400"/>
          <a:stretch/>
        </p:blipFill>
        <p:spPr bwMode="auto">
          <a:xfrm>
            <a:off x="1547664" y="188640"/>
            <a:ext cx="576064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33127" r="32345" b="22886"/>
          <a:stretch/>
        </p:blipFill>
        <p:spPr bwMode="auto">
          <a:xfrm>
            <a:off x="539552" y="33265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0" t="13467" r="30800" b="5866"/>
          <a:stretch/>
        </p:blipFill>
        <p:spPr bwMode="auto">
          <a:xfrm>
            <a:off x="1691680" y="332656"/>
            <a:ext cx="532859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5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t="30790" r="29639" b="32371"/>
          <a:stretch/>
        </p:blipFill>
        <p:spPr bwMode="auto">
          <a:xfrm>
            <a:off x="611560" y="678532"/>
            <a:ext cx="8136904" cy="426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2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6" t="19794" r="31417" b="15052"/>
          <a:stretch/>
        </p:blipFill>
        <p:spPr bwMode="auto">
          <a:xfrm>
            <a:off x="2699792" y="116632"/>
            <a:ext cx="410445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8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13200" r="31925" b="5600"/>
          <a:stretch/>
        </p:blipFill>
        <p:spPr bwMode="auto">
          <a:xfrm>
            <a:off x="1979712" y="260648"/>
            <a:ext cx="511256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0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ctrTitle"/>
          </p:nvPr>
        </p:nvSpPr>
        <p:spPr>
          <a:xfrm>
            <a:off x="165775" y="616633"/>
            <a:ext cx="85206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LEARNING OUTCOMES</a:t>
            </a:r>
            <a:endParaRPr sz="24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2400" b="1">
                <a:latin typeface="Cambria"/>
                <a:ea typeface="Cambria"/>
                <a:cs typeface="Cambria"/>
                <a:sym typeface="Cambria"/>
              </a:rPr>
              <a:t>As a result of the lesson you will be able to:</a:t>
            </a:r>
            <a:endParaRPr sz="24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6" name="Google Shape;106;p26"/>
          <p:cNvSpPr txBox="1">
            <a:spLocks noGrp="1"/>
          </p:cNvSpPr>
          <p:nvPr>
            <p:ph type="subTitle" idx="1"/>
          </p:nvPr>
        </p:nvSpPr>
        <p:spPr>
          <a:xfrm>
            <a:off x="165775" y="2009100"/>
            <a:ext cx="8828400" cy="4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Give the definition of intracellular signaling (signal transduction).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Classify and characterize membrane cell receptors, give specific examples.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Describe and provide examples of secondary intermediaries.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Predict the signaling pathways when the cell is exposed to insulin and thyroid hormone, steroid hormones.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Characterize the cytoplasmic and nuclear receptors.</a:t>
            </a:r>
          </a:p>
          <a:p>
            <a:pPr lvl="0" algn="l">
              <a:spcBef>
                <a:spcPts val="0"/>
              </a:spcBef>
            </a:pPr>
            <a:r>
              <a:rPr lang="en-US" sz="18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Give examples of signaling pathways when a cell is exposed to steroid hormones.</a:t>
            </a:r>
          </a:p>
        </p:txBody>
      </p:sp>
    </p:spTree>
    <p:extLst>
      <p:ext uri="{BB962C8B-B14F-4D97-AF65-F5344CB8AC3E}">
        <p14:creationId xmlns:p14="http://schemas.microsoft.com/office/powerpoint/2010/main" val="12935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35464" r="42817" b="30859"/>
          <a:stretch/>
        </p:blipFill>
        <p:spPr bwMode="auto">
          <a:xfrm>
            <a:off x="683568" y="476673"/>
            <a:ext cx="7992888" cy="604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8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22268" r="33815" b="24536"/>
          <a:stretch/>
        </p:blipFill>
        <p:spPr bwMode="auto">
          <a:xfrm>
            <a:off x="1547664" y="342016"/>
            <a:ext cx="6768752" cy="618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40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6" t="41374" r="42010" b="39107"/>
          <a:stretch/>
        </p:blipFill>
        <p:spPr bwMode="auto">
          <a:xfrm>
            <a:off x="395536" y="1268760"/>
            <a:ext cx="842493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53611" r="32422" b="10790"/>
          <a:stretch/>
        </p:blipFill>
        <p:spPr bwMode="auto">
          <a:xfrm>
            <a:off x="683568" y="692696"/>
            <a:ext cx="828092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0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t="33265" r="43567" b="37594"/>
          <a:stretch/>
        </p:blipFill>
        <p:spPr bwMode="auto">
          <a:xfrm>
            <a:off x="539552" y="908719"/>
            <a:ext cx="7920880" cy="566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1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5" t="12933" r="32375" b="56195"/>
          <a:stretch/>
        </p:blipFill>
        <p:spPr bwMode="auto">
          <a:xfrm>
            <a:off x="323528" y="548680"/>
            <a:ext cx="86409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17319" r="32423" b="50928"/>
          <a:stretch/>
        </p:blipFill>
        <p:spPr bwMode="auto">
          <a:xfrm>
            <a:off x="258622" y="1052736"/>
            <a:ext cx="870586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9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1718" r="32732" b="41443"/>
          <a:stretch/>
        </p:blipFill>
        <p:spPr bwMode="auto">
          <a:xfrm>
            <a:off x="336791" y="188640"/>
            <a:ext cx="8685453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5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7"/>
          <a:stretch/>
        </p:blipFill>
        <p:spPr bwMode="auto">
          <a:xfrm>
            <a:off x="396403" y="1196752"/>
            <a:ext cx="849607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5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23505" r="32500" b="16151"/>
          <a:stretch/>
        </p:blipFill>
        <p:spPr bwMode="auto">
          <a:xfrm>
            <a:off x="1547664" y="260648"/>
            <a:ext cx="66967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ctrTitle"/>
          </p:nvPr>
        </p:nvSpPr>
        <p:spPr>
          <a:xfrm>
            <a:off x="311700" y="486867"/>
            <a:ext cx="8520600" cy="1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b="1" dirty="0" smtClean="0">
                <a:latin typeface="Cambria"/>
                <a:ea typeface="Cambria"/>
                <a:cs typeface="Cambria"/>
                <a:sym typeface="Cambria"/>
              </a:rPr>
              <a:t>Literature</a:t>
            </a:r>
            <a:r>
              <a:rPr lang="en-US" sz="2800" b="1" dirty="0" smtClean="0">
                <a:latin typeface="Cambria"/>
                <a:ea typeface="Cambria"/>
                <a:cs typeface="Cambria"/>
                <a:sym typeface="Cambria"/>
              </a:rPr>
              <a:t>:</a:t>
            </a:r>
            <a:endParaRPr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1"/>
          </p:nvPr>
        </p:nvSpPr>
        <p:spPr>
          <a:xfrm>
            <a:off x="311700" y="1923833"/>
            <a:ext cx="8176500" cy="4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Alberts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pp. 813-887;</a:t>
            </a:r>
          </a:p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en-US" sz="18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Lodish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pp. 673-774.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</a:pP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591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0" t="36976" r="33119" b="30447"/>
          <a:stretch/>
        </p:blipFill>
        <p:spPr bwMode="auto">
          <a:xfrm>
            <a:off x="539552" y="764704"/>
            <a:ext cx="82809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36289" r="33273" b="21100"/>
          <a:stretch/>
        </p:blipFill>
        <p:spPr bwMode="auto">
          <a:xfrm>
            <a:off x="683568" y="404664"/>
            <a:ext cx="8136904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1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22818" r="33845" b="34845"/>
          <a:stretch/>
        </p:blipFill>
        <p:spPr bwMode="auto">
          <a:xfrm>
            <a:off x="508927" y="207564"/>
            <a:ext cx="8311545" cy="574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2" t="28041" r="33428" b="28110"/>
          <a:stretch/>
        </p:blipFill>
        <p:spPr bwMode="auto">
          <a:xfrm>
            <a:off x="539552" y="173376"/>
            <a:ext cx="8136904" cy="59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2" t="46186" r="33196" b="30721"/>
          <a:stretch/>
        </p:blipFill>
        <p:spPr bwMode="auto">
          <a:xfrm>
            <a:off x="350494" y="1412776"/>
            <a:ext cx="8793506" cy="333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0" t="25154" r="33273" b="36082"/>
          <a:stretch/>
        </p:blipFill>
        <p:spPr bwMode="auto">
          <a:xfrm>
            <a:off x="755576" y="477368"/>
            <a:ext cx="8064896" cy="50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7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25705" r="32268" b="34983"/>
          <a:stretch/>
        </p:blipFill>
        <p:spPr bwMode="auto">
          <a:xfrm>
            <a:off x="220697" y="461978"/>
            <a:ext cx="8754745" cy="527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1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Signal transduction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(also known as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cell signaling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is the transmission of molecular signals from a cell's exterior to its interior. Signals received by cells must be transmitted effectively into the cell to ensure an appropriate response.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Cell signal transduction refers to the binding of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extracellular factors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 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membrane receptor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nuclear receptor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triggering a series of biochemical reactions and protein interactions in the cell, until the genes which required for cellular physiological reactions begin to express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process of forming biological effects.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1" t="19381" r="28325" b="25911"/>
          <a:stretch/>
        </p:blipFill>
        <p:spPr bwMode="auto">
          <a:xfrm>
            <a:off x="205312" y="207374"/>
            <a:ext cx="8759176" cy="624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2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20894" r="26159" b="22337"/>
          <a:stretch/>
        </p:blipFill>
        <p:spPr bwMode="auto">
          <a:xfrm>
            <a:off x="279373" y="332656"/>
            <a:ext cx="872322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9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8" t="13333" r="27243" b="10791"/>
          <a:stretch/>
        </p:blipFill>
        <p:spPr bwMode="auto">
          <a:xfrm>
            <a:off x="611560" y="260648"/>
            <a:ext cx="825906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6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18831" r="26314" b="30309"/>
          <a:stretch/>
        </p:blipFill>
        <p:spPr bwMode="auto">
          <a:xfrm>
            <a:off x="683568" y="476672"/>
            <a:ext cx="81369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7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27354" r="26314" b="32921"/>
          <a:stretch/>
        </p:blipFill>
        <p:spPr bwMode="auto">
          <a:xfrm>
            <a:off x="251520" y="747519"/>
            <a:ext cx="8732225" cy="505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226</Words>
  <Application>Microsoft Office PowerPoint</Application>
  <PresentationFormat>Экран (4:3)</PresentationFormat>
  <Paragraphs>18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1_Тема Office</vt:lpstr>
      <vt:lpstr>Al-Farabi Kazakh National University Higher School of Medicine</vt:lpstr>
      <vt:lpstr>LEARNING OUTCOMES As a result of the lesson you will be able to:</vt:lpstr>
      <vt:lpstr>Literature: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Al-Farabi Kazakh National University Higher School of Medicine</dc:title>
  <dc:creator>User</dc:creator>
  <cp:lastModifiedBy>User</cp:lastModifiedBy>
  <cp:revision>39</cp:revision>
  <dcterms:created xsi:type="dcterms:W3CDTF">2021-11-13T12:36:14Z</dcterms:created>
  <dcterms:modified xsi:type="dcterms:W3CDTF">2021-11-14T13:16:43Z</dcterms:modified>
</cp:coreProperties>
</file>